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_rels/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_rels/presentation.xml.rels" ContentType="application/vnd.openxmlformats-package.relationships+xml"/>
  <Override PartName="/ppt/media/image1.png" ContentType="image/png"/>
  <Override PartName="/ppt/media/image2.png" ContentType="image/png"/>
  <Override PartName="/ppt/slides/_rels/slide1.xml.rels" ContentType="application/vnd.openxmlformats-package.relationships+xml"/>
  <Override PartName="/ppt/slides/slide1.xml" ContentType="application/vnd.openxmlformats-officedocument.presentationml.slide+xml"/>
  <Override PartName="/ppt/presentation.xml" ContentType="application/vnd.openxmlformats-officedocument.presentationml.presentation.main+xml"/>
  <Override PartName="/ppt/theme/theme1.xml" ContentType="application/vnd.openxmlformats-officedocument.theme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7556500" cy="106934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377640" y="426600"/>
            <a:ext cx="6800400" cy="17852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 type="body"/>
          </p:nvPr>
        </p:nvSpPr>
        <p:spPr>
          <a:xfrm>
            <a:off x="377640" y="2502000"/>
            <a:ext cx="6800400" cy="29581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 type="body"/>
          </p:nvPr>
        </p:nvSpPr>
        <p:spPr>
          <a:xfrm>
            <a:off x="377640" y="5741640"/>
            <a:ext cx="6800400" cy="29581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377640" y="426600"/>
            <a:ext cx="6800400" cy="17852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377640" y="2502000"/>
            <a:ext cx="3318480" cy="29581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3862440" y="2502000"/>
            <a:ext cx="3318480" cy="29581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 type="body"/>
          </p:nvPr>
        </p:nvSpPr>
        <p:spPr>
          <a:xfrm>
            <a:off x="377640" y="5741640"/>
            <a:ext cx="3318480" cy="29581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28" name="PlaceHolder 5"/>
          <p:cNvSpPr>
            <a:spLocks noGrp="1"/>
          </p:cNvSpPr>
          <p:nvPr>
            <p:ph type="body"/>
          </p:nvPr>
        </p:nvSpPr>
        <p:spPr>
          <a:xfrm>
            <a:off x="3862440" y="5741640"/>
            <a:ext cx="3318480" cy="29581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377640" y="426600"/>
            <a:ext cx="6800400" cy="17852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377640" y="2502000"/>
            <a:ext cx="2189520" cy="29581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2676960" y="2502000"/>
            <a:ext cx="2189520" cy="29581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976280" y="2502000"/>
            <a:ext cx="2189520" cy="29581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377640" y="5741640"/>
            <a:ext cx="2189520" cy="29581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34" name="PlaceHolder 6"/>
          <p:cNvSpPr>
            <a:spLocks noGrp="1"/>
          </p:cNvSpPr>
          <p:nvPr>
            <p:ph type="body"/>
          </p:nvPr>
        </p:nvSpPr>
        <p:spPr>
          <a:xfrm>
            <a:off x="2676960" y="5741640"/>
            <a:ext cx="2189520" cy="29581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35" name="PlaceHolder 7"/>
          <p:cNvSpPr>
            <a:spLocks noGrp="1"/>
          </p:cNvSpPr>
          <p:nvPr>
            <p:ph type="body"/>
          </p:nvPr>
        </p:nvSpPr>
        <p:spPr>
          <a:xfrm>
            <a:off x="4976280" y="5741640"/>
            <a:ext cx="2189520" cy="29581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377640" y="426600"/>
            <a:ext cx="6800400" cy="17852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subTitle"/>
          </p:nvPr>
        </p:nvSpPr>
        <p:spPr>
          <a:xfrm>
            <a:off x="377640" y="2502000"/>
            <a:ext cx="6800400" cy="62017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377640" y="426600"/>
            <a:ext cx="6800400" cy="17852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377640" y="2502000"/>
            <a:ext cx="6800400" cy="6201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377640" y="426600"/>
            <a:ext cx="6800400" cy="17852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377640" y="2502000"/>
            <a:ext cx="3318480" cy="6201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6" name="PlaceHolder 3"/>
          <p:cNvSpPr>
            <a:spLocks noGrp="1"/>
          </p:cNvSpPr>
          <p:nvPr>
            <p:ph type="body"/>
          </p:nvPr>
        </p:nvSpPr>
        <p:spPr>
          <a:xfrm>
            <a:off x="3862440" y="2502000"/>
            <a:ext cx="3318480" cy="6201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377640" y="426600"/>
            <a:ext cx="6800400" cy="17852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subTitle"/>
          </p:nvPr>
        </p:nvSpPr>
        <p:spPr>
          <a:xfrm>
            <a:off x="377640" y="426600"/>
            <a:ext cx="6800400" cy="82767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377640" y="426600"/>
            <a:ext cx="6800400" cy="17852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377640" y="2502000"/>
            <a:ext cx="3318480" cy="29581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3862440" y="2502000"/>
            <a:ext cx="3318480" cy="6201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2" name="PlaceHolder 4"/>
          <p:cNvSpPr>
            <a:spLocks noGrp="1"/>
          </p:cNvSpPr>
          <p:nvPr>
            <p:ph type="body"/>
          </p:nvPr>
        </p:nvSpPr>
        <p:spPr>
          <a:xfrm>
            <a:off x="377640" y="5741640"/>
            <a:ext cx="3318480" cy="29581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377640" y="426600"/>
            <a:ext cx="6800400" cy="17852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 type="body"/>
          </p:nvPr>
        </p:nvSpPr>
        <p:spPr>
          <a:xfrm>
            <a:off x="377640" y="2502000"/>
            <a:ext cx="3318480" cy="6201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 type="body"/>
          </p:nvPr>
        </p:nvSpPr>
        <p:spPr>
          <a:xfrm>
            <a:off x="3862440" y="2502000"/>
            <a:ext cx="3318480" cy="29581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6" name="PlaceHolder 4"/>
          <p:cNvSpPr>
            <a:spLocks noGrp="1"/>
          </p:cNvSpPr>
          <p:nvPr>
            <p:ph type="body"/>
          </p:nvPr>
        </p:nvSpPr>
        <p:spPr>
          <a:xfrm>
            <a:off x="3862440" y="5741640"/>
            <a:ext cx="3318480" cy="29581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377640" y="426600"/>
            <a:ext cx="6800400" cy="17852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 type="body"/>
          </p:nvPr>
        </p:nvSpPr>
        <p:spPr>
          <a:xfrm>
            <a:off x="377640" y="2502000"/>
            <a:ext cx="3318480" cy="29581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 type="body"/>
          </p:nvPr>
        </p:nvSpPr>
        <p:spPr>
          <a:xfrm>
            <a:off x="3862440" y="2502000"/>
            <a:ext cx="3318480" cy="29581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 type="body"/>
          </p:nvPr>
        </p:nvSpPr>
        <p:spPr>
          <a:xfrm>
            <a:off x="377640" y="5741640"/>
            <a:ext cx="6800400" cy="29581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2.png"/><Relationship Id="rId3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CustomShape 1"/>
          <p:cNvSpPr/>
          <p:nvPr/>
        </p:nvSpPr>
        <p:spPr>
          <a:xfrm>
            <a:off x="115200" y="1116000"/>
            <a:ext cx="7342560" cy="344880"/>
          </a:xfrm>
          <a:custGeom>
            <a:avLst/>
            <a:gdLst/>
            <a:ahLst/>
            <a:rect l="l" t="t" r="r" b="b"/>
            <a:pathLst>
              <a:path w="7344409" h="346709">
                <a:moveTo>
                  <a:pt x="7344003" y="0"/>
                </a:moveTo>
                <a:lnTo>
                  <a:pt x="0" y="0"/>
                </a:lnTo>
                <a:lnTo>
                  <a:pt x="0" y="346278"/>
                </a:lnTo>
                <a:lnTo>
                  <a:pt x="7344003" y="346278"/>
                </a:lnTo>
                <a:lnTo>
                  <a:pt x="7344003" y="0"/>
                </a:lnTo>
                <a:close/>
              </a:path>
            </a:pathLst>
          </a:custGeom>
          <a:solidFill>
            <a:srgbClr val="dfe0e2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37" name="CustomShape 2"/>
          <p:cNvSpPr/>
          <p:nvPr/>
        </p:nvSpPr>
        <p:spPr>
          <a:xfrm>
            <a:off x="115200" y="118800"/>
            <a:ext cx="300960" cy="9942840"/>
          </a:xfrm>
          <a:custGeom>
            <a:avLst/>
            <a:gdLst/>
            <a:ahLst/>
            <a:rect l="l" t="t" r="r" b="b"/>
            <a:pathLst>
              <a:path w="302895" h="9944735">
                <a:moveTo>
                  <a:pt x="302399" y="1343393"/>
                </a:moveTo>
                <a:lnTo>
                  <a:pt x="0" y="1343393"/>
                </a:lnTo>
                <a:lnTo>
                  <a:pt x="0" y="9944151"/>
                </a:lnTo>
                <a:lnTo>
                  <a:pt x="302399" y="9944151"/>
                </a:lnTo>
                <a:lnTo>
                  <a:pt x="302399" y="1343393"/>
                </a:lnTo>
                <a:close/>
                <a:moveTo>
                  <a:pt x="302399" y="0"/>
                </a:moveTo>
                <a:lnTo>
                  <a:pt x="0" y="0"/>
                </a:lnTo>
                <a:lnTo>
                  <a:pt x="0" y="997102"/>
                </a:lnTo>
                <a:lnTo>
                  <a:pt x="302399" y="997102"/>
                </a:lnTo>
                <a:lnTo>
                  <a:pt x="302399" y="0"/>
                </a:lnTo>
                <a:close/>
              </a:path>
            </a:pathLst>
          </a:custGeom>
          <a:solidFill>
            <a:srgbClr val="005e8a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38" name="CustomShape 3"/>
          <p:cNvSpPr/>
          <p:nvPr/>
        </p:nvSpPr>
        <p:spPr>
          <a:xfrm>
            <a:off x="115200" y="10063080"/>
            <a:ext cx="7342560" cy="525240"/>
          </a:xfrm>
          <a:custGeom>
            <a:avLst/>
            <a:gdLst/>
            <a:ahLst/>
            <a:rect l="l" t="t" r="r" b="b"/>
            <a:pathLst>
              <a:path w="7344409" h="527050">
                <a:moveTo>
                  <a:pt x="7344003" y="0"/>
                </a:moveTo>
                <a:lnTo>
                  <a:pt x="0" y="0"/>
                </a:lnTo>
                <a:lnTo>
                  <a:pt x="0" y="526453"/>
                </a:lnTo>
                <a:lnTo>
                  <a:pt x="7344003" y="526453"/>
                </a:lnTo>
                <a:lnTo>
                  <a:pt x="7344003" y="0"/>
                </a:lnTo>
                <a:close/>
              </a:path>
            </a:pathLst>
          </a:custGeom>
          <a:solidFill>
            <a:srgbClr val="dfe0e2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pic>
        <p:nvPicPr>
          <p:cNvPr id="39" name="object 16" descr=""/>
          <p:cNvPicPr/>
          <p:nvPr/>
        </p:nvPicPr>
        <p:blipFill>
          <a:blip r:embed="rId1"/>
          <a:stretch/>
        </p:blipFill>
        <p:spPr>
          <a:xfrm>
            <a:off x="1009080" y="360000"/>
            <a:ext cx="459720" cy="468360"/>
          </a:xfrm>
          <a:prstGeom prst="rect">
            <a:avLst/>
          </a:prstGeom>
          <a:ln>
            <a:noFill/>
          </a:ln>
        </p:spPr>
      </p:pic>
      <p:sp>
        <p:nvSpPr>
          <p:cNvPr id="40" name="CustomShape 4"/>
          <p:cNvSpPr/>
          <p:nvPr/>
        </p:nvSpPr>
        <p:spPr>
          <a:xfrm>
            <a:off x="1691640" y="387720"/>
            <a:ext cx="2342160" cy="468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>
            <a:noAutofit/>
          </a:bodyPr>
          <a:p>
            <a:pPr marL="12600">
              <a:lnSpc>
                <a:spcPct val="100000"/>
              </a:lnSpc>
            </a:pPr>
            <a:r>
              <a:rPr b="1" lang="ru-RU" sz="3000" spc="-29" strike="noStrike">
                <a:solidFill>
                  <a:srgbClr val="17a1b6"/>
                </a:solidFill>
                <a:latin typeface="Arial"/>
                <a:ea typeface="DejaVu Sans"/>
              </a:rPr>
              <a:t>ВНИМАНИЕ!</a:t>
            </a:r>
            <a:endParaRPr b="0" lang="ru-RU" sz="3000" spc="-1" strike="noStrike">
              <a:latin typeface="Arial"/>
            </a:endParaRPr>
          </a:p>
        </p:txBody>
      </p:sp>
      <p:sp>
        <p:nvSpPr>
          <p:cNvPr id="41" name="CustomShape 5"/>
          <p:cNvSpPr/>
          <p:nvPr/>
        </p:nvSpPr>
        <p:spPr>
          <a:xfrm>
            <a:off x="1111320" y="7099200"/>
            <a:ext cx="5713200" cy="9388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>
            <a:noAutofit/>
          </a:bodyPr>
          <a:p>
            <a:pPr marL="12600">
              <a:lnSpc>
                <a:spcPct val="100000"/>
              </a:lnSpc>
            </a:pPr>
            <a:r>
              <a:rPr b="0" i="1" lang="ru-RU" sz="2000" spc="-1" strike="noStrike">
                <a:solidFill>
                  <a:srgbClr val="d99694"/>
                </a:solidFill>
                <a:latin typeface="Times New Roman"/>
                <a:ea typeface="DejaVu Sans"/>
              </a:rPr>
              <a:t>Клиентская служба (на правах отдела) в Жирновском муниципальном районе Волгоградской области</a:t>
            </a:r>
            <a:endParaRPr b="0" lang="ru-RU" sz="2000" spc="-1" strike="noStrike">
              <a:latin typeface="Arial"/>
            </a:endParaRPr>
          </a:p>
          <a:p>
            <a:pPr marL="12600">
              <a:lnSpc>
                <a:spcPct val="100000"/>
              </a:lnSpc>
            </a:pPr>
            <a:r>
              <a:rPr b="0" i="1" lang="ru-RU" sz="2000" spc="-1" strike="noStrike">
                <a:solidFill>
                  <a:srgbClr val="d99694"/>
                </a:solidFill>
                <a:latin typeface="Times New Roman"/>
                <a:ea typeface="DejaVu Sans"/>
              </a:rPr>
              <a:t>403792, Волгоградская область, г. Жирновск,        ул. Строителей, д. 13</a:t>
            </a:r>
            <a:endParaRPr b="0" lang="ru-RU" sz="2000" spc="-1" strike="noStrike">
              <a:latin typeface="Arial"/>
            </a:endParaRPr>
          </a:p>
          <a:p>
            <a:pPr marL="12600">
              <a:lnSpc>
                <a:spcPct val="100000"/>
              </a:lnSpc>
            </a:pPr>
            <a:endParaRPr b="0" lang="ru-RU" sz="2000" spc="-1" strike="noStrike">
              <a:latin typeface="Arial"/>
            </a:endParaRPr>
          </a:p>
        </p:txBody>
      </p:sp>
      <p:sp>
        <p:nvSpPr>
          <p:cNvPr id="42" name="CustomShape 6"/>
          <p:cNvSpPr/>
          <p:nvPr/>
        </p:nvSpPr>
        <p:spPr>
          <a:xfrm>
            <a:off x="5913000" y="10192680"/>
            <a:ext cx="1347480" cy="270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>
            <a:noAutofit/>
          </a:bodyPr>
          <a:p>
            <a:pPr marL="12600">
              <a:lnSpc>
                <a:spcPct val="100000"/>
              </a:lnSpc>
            </a:pPr>
            <a:r>
              <a:rPr b="1" lang="ru-RU" sz="1700" spc="-18" strike="noStrike">
                <a:solidFill>
                  <a:srgbClr val="005e8a"/>
                </a:solidFill>
                <a:latin typeface="Arial"/>
                <a:ea typeface="DejaVu Sans"/>
              </a:rPr>
              <a:t>PFR.GOV.RU</a:t>
            </a:r>
            <a:endParaRPr b="0" lang="ru-RU" sz="1700" spc="-1" strike="noStrike">
              <a:latin typeface="Arial"/>
            </a:endParaRPr>
          </a:p>
        </p:txBody>
      </p:sp>
      <p:sp>
        <p:nvSpPr>
          <p:cNvPr id="43" name="CustomShape 7"/>
          <p:cNvSpPr/>
          <p:nvPr/>
        </p:nvSpPr>
        <p:spPr>
          <a:xfrm>
            <a:off x="908280" y="2597040"/>
            <a:ext cx="284760" cy="288360"/>
          </a:xfrm>
          <a:custGeom>
            <a:avLst/>
            <a:gdLst/>
            <a:ahLst/>
            <a:rect l="l" t="t" r="r" b="b"/>
            <a:pathLst>
              <a:path w="286384" h="290194">
                <a:moveTo>
                  <a:pt x="47701" y="0"/>
                </a:moveTo>
                <a:lnTo>
                  <a:pt x="29139" y="3759"/>
                </a:lnTo>
                <a:lnTo>
                  <a:pt x="13982" y="13982"/>
                </a:lnTo>
                <a:lnTo>
                  <a:pt x="3759" y="29139"/>
                </a:lnTo>
                <a:lnTo>
                  <a:pt x="0" y="47701"/>
                </a:lnTo>
                <a:lnTo>
                  <a:pt x="0" y="242481"/>
                </a:lnTo>
                <a:lnTo>
                  <a:pt x="3759" y="261042"/>
                </a:lnTo>
                <a:lnTo>
                  <a:pt x="13982" y="276199"/>
                </a:lnTo>
                <a:lnTo>
                  <a:pt x="29139" y="286422"/>
                </a:lnTo>
                <a:lnTo>
                  <a:pt x="47701" y="290182"/>
                </a:lnTo>
                <a:lnTo>
                  <a:pt x="238506" y="290182"/>
                </a:lnTo>
                <a:lnTo>
                  <a:pt x="257067" y="286422"/>
                </a:lnTo>
                <a:lnTo>
                  <a:pt x="272224" y="276199"/>
                </a:lnTo>
                <a:lnTo>
                  <a:pt x="281706" y="262140"/>
                </a:lnTo>
                <a:lnTo>
                  <a:pt x="47701" y="262140"/>
                </a:lnTo>
                <a:lnTo>
                  <a:pt x="40078" y="260576"/>
                </a:lnTo>
                <a:lnTo>
                  <a:pt x="33832" y="256349"/>
                </a:lnTo>
                <a:lnTo>
                  <a:pt x="29606" y="250103"/>
                </a:lnTo>
                <a:lnTo>
                  <a:pt x="28041" y="242481"/>
                </a:lnTo>
                <a:lnTo>
                  <a:pt x="28041" y="47701"/>
                </a:lnTo>
                <a:lnTo>
                  <a:pt x="29606" y="40078"/>
                </a:lnTo>
                <a:lnTo>
                  <a:pt x="33832" y="33832"/>
                </a:lnTo>
                <a:lnTo>
                  <a:pt x="40078" y="29606"/>
                </a:lnTo>
                <a:lnTo>
                  <a:pt x="47701" y="28041"/>
                </a:lnTo>
                <a:lnTo>
                  <a:pt x="47701" y="0"/>
                </a:lnTo>
                <a:close/>
                <a:moveTo>
                  <a:pt x="238506" y="0"/>
                </a:moveTo>
                <a:lnTo>
                  <a:pt x="47701" y="0"/>
                </a:lnTo>
                <a:lnTo>
                  <a:pt x="47701" y="28041"/>
                </a:lnTo>
                <a:lnTo>
                  <a:pt x="238506" y="28041"/>
                </a:lnTo>
                <a:lnTo>
                  <a:pt x="246133" y="29606"/>
                </a:lnTo>
                <a:lnTo>
                  <a:pt x="252379" y="33832"/>
                </a:lnTo>
                <a:lnTo>
                  <a:pt x="256602" y="40078"/>
                </a:lnTo>
                <a:lnTo>
                  <a:pt x="258165" y="47701"/>
                </a:lnTo>
                <a:lnTo>
                  <a:pt x="258165" y="242481"/>
                </a:lnTo>
                <a:lnTo>
                  <a:pt x="256602" y="250103"/>
                </a:lnTo>
                <a:lnTo>
                  <a:pt x="252379" y="256349"/>
                </a:lnTo>
                <a:lnTo>
                  <a:pt x="246133" y="260576"/>
                </a:lnTo>
                <a:lnTo>
                  <a:pt x="238506" y="262140"/>
                </a:lnTo>
                <a:lnTo>
                  <a:pt x="281706" y="262140"/>
                </a:lnTo>
                <a:lnTo>
                  <a:pt x="282447" y="261042"/>
                </a:lnTo>
                <a:lnTo>
                  <a:pt x="286207" y="242481"/>
                </a:lnTo>
                <a:lnTo>
                  <a:pt x="286207" y="47701"/>
                </a:lnTo>
                <a:lnTo>
                  <a:pt x="282447" y="29139"/>
                </a:lnTo>
                <a:lnTo>
                  <a:pt x="272224" y="13982"/>
                </a:lnTo>
                <a:lnTo>
                  <a:pt x="257067" y="3759"/>
                </a:lnTo>
                <a:lnTo>
                  <a:pt x="238506" y="0"/>
                </a:lnTo>
                <a:close/>
              </a:path>
            </a:pathLst>
          </a:custGeom>
          <a:solidFill>
            <a:srgbClr val="124e91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pic>
        <p:nvPicPr>
          <p:cNvPr id="44" name="object 20" descr=""/>
          <p:cNvPicPr/>
          <p:nvPr/>
        </p:nvPicPr>
        <p:blipFill>
          <a:blip r:embed="rId2"/>
          <a:stretch/>
        </p:blipFill>
        <p:spPr>
          <a:xfrm>
            <a:off x="958680" y="2666520"/>
            <a:ext cx="166320" cy="165960"/>
          </a:xfrm>
          <a:prstGeom prst="rect">
            <a:avLst/>
          </a:prstGeom>
          <a:ln>
            <a:noFill/>
          </a:ln>
        </p:spPr>
      </p:pic>
      <p:sp>
        <p:nvSpPr>
          <p:cNvPr id="45" name="CustomShape 8"/>
          <p:cNvSpPr/>
          <p:nvPr/>
        </p:nvSpPr>
        <p:spPr>
          <a:xfrm>
            <a:off x="889920" y="2560320"/>
            <a:ext cx="6176880" cy="3734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>
            <a:noAutofit/>
          </a:bodyPr>
          <a:p>
            <a:pPr marL="12600" indent="393840" algn="just">
              <a:lnSpc>
                <a:spcPct val="109000"/>
              </a:lnSpc>
              <a:tabLst>
                <a:tab algn="l" pos="0"/>
              </a:tabLst>
            </a:pPr>
            <a:r>
              <a:rPr b="1" lang="ru-RU" sz="1900" spc="-1" strike="noStrike">
                <a:solidFill>
                  <a:srgbClr val="005e8a"/>
                </a:solidFill>
                <a:latin typeface="Arial"/>
                <a:ea typeface="DejaVu Sans"/>
              </a:rPr>
              <a:t>Пенсионный </a:t>
            </a:r>
            <a:r>
              <a:rPr b="1" lang="ru-RU" sz="1900" spc="-9" strike="noStrike">
                <a:solidFill>
                  <a:srgbClr val="005e8a"/>
                </a:solidFill>
                <a:latin typeface="Arial"/>
                <a:ea typeface="DejaVu Sans"/>
              </a:rPr>
              <a:t>фонд </a:t>
            </a:r>
            <a:r>
              <a:rPr b="1" lang="ru-RU" sz="1900" spc="-12" strike="noStrike">
                <a:solidFill>
                  <a:srgbClr val="005e8a"/>
                </a:solidFill>
                <a:latin typeface="Arial"/>
                <a:ea typeface="DejaVu Sans"/>
              </a:rPr>
              <a:t>России </a:t>
            </a:r>
            <a:r>
              <a:rPr b="1" lang="ru-RU" sz="1900" spc="-1" strike="noStrike">
                <a:solidFill>
                  <a:srgbClr val="005e8a"/>
                </a:solidFill>
                <a:latin typeface="Arial"/>
                <a:ea typeface="DejaVu Sans"/>
              </a:rPr>
              <a:t>и Фонд </a:t>
            </a:r>
            <a:r>
              <a:rPr b="1" lang="ru-RU" sz="1900" spc="-9" strike="noStrike">
                <a:solidFill>
                  <a:srgbClr val="005e8a"/>
                </a:solidFill>
                <a:latin typeface="Arial"/>
                <a:ea typeface="DejaVu Sans"/>
              </a:rPr>
              <a:t>социального </a:t>
            </a:r>
            <a:r>
              <a:rPr b="1" lang="ru-RU" sz="1900" spc="-514" strike="noStrike">
                <a:solidFill>
                  <a:srgbClr val="005e8a"/>
                </a:solidFill>
                <a:latin typeface="Arial"/>
                <a:ea typeface="DejaVu Sans"/>
              </a:rPr>
              <a:t> </a:t>
            </a:r>
            <a:r>
              <a:rPr b="1" lang="ru-RU" sz="1900" spc="-9" strike="noStrike">
                <a:solidFill>
                  <a:srgbClr val="005e8a"/>
                </a:solidFill>
                <a:latin typeface="Arial"/>
                <a:ea typeface="DejaVu Sans"/>
              </a:rPr>
              <a:t>страхования</a:t>
            </a:r>
            <a:r>
              <a:rPr b="1" lang="ru-RU" sz="1900" spc="-4" strike="noStrike">
                <a:solidFill>
                  <a:srgbClr val="005e8a"/>
                </a:solidFill>
                <a:latin typeface="Arial"/>
                <a:ea typeface="DejaVu Sans"/>
              </a:rPr>
              <a:t> </a:t>
            </a:r>
            <a:r>
              <a:rPr b="1" lang="ru-RU" sz="1900" spc="-9" strike="noStrike">
                <a:solidFill>
                  <a:srgbClr val="005e8a"/>
                </a:solidFill>
                <a:latin typeface="Arial"/>
                <a:ea typeface="DejaVu Sans"/>
              </a:rPr>
              <a:t>объединяются </a:t>
            </a:r>
            <a:r>
              <a:rPr b="1" lang="ru-RU" sz="1900" spc="-1" strike="noStrike">
                <a:solidFill>
                  <a:srgbClr val="005e8a"/>
                </a:solidFill>
                <a:latin typeface="Arial"/>
                <a:ea typeface="DejaVu Sans"/>
              </a:rPr>
              <a:t>в</a:t>
            </a:r>
            <a:r>
              <a:rPr b="1" lang="ru-RU" sz="1900" spc="-4" strike="noStrike">
                <a:solidFill>
                  <a:srgbClr val="005e8a"/>
                </a:solidFill>
                <a:latin typeface="Arial"/>
                <a:ea typeface="DejaVu Sans"/>
              </a:rPr>
              <a:t> единый</a:t>
            </a:r>
            <a:endParaRPr b="0" lang="ru-RU" sz="1900" spc="-1" strike="noStrike">
              <a:latin typeface="Arial"/>
            </a:endParaRPr>
          </a:p>
          <a:p>
            <a:pPr marL="12600" indent="393840">
              <a:lnSpc>
                <a:spcPct val="109000"/>
              </a:lnSpc>
              <a:tabLst>
                <a:tab algn="l" pos="0"/>
              </a:tabLst>
            </a:pPr>
            <a:r>
              <a:rPr b="1" lang="ru-RU" sz="1900" spc="-1" strike="noStrike">
                <a:solidFill>
                  <a:srgbClr val="17a1b6"/>
                </a:solidFill>
                <a:latin typeface="Arial"/>
                <a:ea typeface="DejaVu Sans"/>
              </a:rPr>
              <a:t>Фонд</a:t>
            </a:r>
            <a:r>
              <a:rPr b="1" lang="ru-RU" sz="1900" spc="-4" strike="noStrike">
                <a:solidFill>
                  <a:srgbClr val="17a1b6"/>
                </a:solidFill>
                <a:latin typeface="Arial"/>
                <a:ea typeface="DejaVu Sans"/>
              </a:rPr>
              <a:t> пенсионного</a:t>
            </a:r>
            <a:r>
              <a:rPr b="1" lang="ru-RU" sz="1900" spc="-1" strike="noStrike">
                <a:solidFill>
                  <a:srgbClr val="17a1b6"/>
                </a:solidFill>
                <a:latin typeface="Arial"/>
                <a:ea typeface="DejaVu Sans"/>
              </a:rPr>
              <a:t> и</a:t>
            </a:r>
            <a:r>
              <a:rPr b="1" lang="ru-RU" sz="1900" spc="-4" strike="noStrike">
                <a:solidFill>
                  <a:srgbClr val="17a1b6"/>
                </a:solidFill>
                <a:latin typeface="Arial"/>
                <a:ea typeface="DejaVu Sans"/>
              </a:rPr>
              <a:t> </a:t>
            </a:r>
            <a:r>
              <a:rPr b="1" lang="ru-RU" sz="1900" spc="-9" strike="noStrike">
                <a:solidFill>
                  <a:srgbClr val="17a1b6"/>
                </a:solidFill>
                <a:latin typeface="Arial"/>
                <a:ea typeface="DejaVu Sans"/>
              </a:rPr>
              <a:t>социального</a:t>
            </a:r>
            <a:r>
              <a:rPr b="1" lang="ru-RU" sz="1900" spc="-1" strike="noStrike">
                <a:solidFill>
                  <a:srgbClr val="17a1b6"/>
                </a:solidFill>
                <a:latin typeface="Arial"/>
                <a:ea typeface="DejaVu Sans"/>
              </a:rPr>
              <a:t> </a:t>
            </a:r>
            <a:r>
              <a:rPr b="1" lang="ru-RU" sz="1900" spc="-12" strike="noStrike">
                <a:solidFill>
                  <a:srgbClr val="17a1b6"/>
                </a:solidFill>
                <a:latin typeface="Arial"/>
                <a:ea typeface="DejaVu Sans"/>
              </a:rPr>
              <a:t>страхования </a:t>
            </a:r>
            <a:r>
              <a:rPr b="1" lang="ru-RU" sz="1900" spc="-9" strike="noStrike">
                <a:solidFill>
                  <a:srgbClr val="17a1b6"/>
                </a:solidFill>
                <a:latin typeface="Arial"/>
                <a:ea typeface="DejaVu Sans"/>
              </a:rPr>
              <a:t> </a:t>
            </a:r>
            <a:r>
              <a:rPr b="1" lang="ru-RU" sz="1900" spc="-12" strike="noStrike">
                <a:solidFill>
                  <a:srgbClr val="17a1b6"/>
                </a:solidFill>
                <a:latin typeface="Arial"/>
                <a:ea typeface="DejaVu Sans"/>
              </a:rPr>
              <a:t>Российской</a:t>
            </a:r>
            <a:r>
              <a:rPr b="1" lang="ru-RU" sz="1900" spc="-18" strike="noStrike">
                <a:solidFill>
                  <a:srgbClr val="17a1b6"/>
                </a:solidFill>
                <a:latin typeface="Arial"/>
                <a:ea typeface="DejaVu Sans"/>
              </a:rPr>
              <a:t> </a:t>
            </a:r>
            <a:r>
              <a:rPr b="1" lang="ru-RU" sz="1900" spc="-1" strike="noStrike">
                <a:solidFill>
                  <a:srgbClr val="17a1b6"/>
                </a:solidFill>
                <a:latin typeface="Arial"/>
                <a:ea typeface="DejaVu Sans"/>
              </a:rPr>
              <a:t>Федерации</a:t>
            </a:r>
            <a:r>
              <a:rPr b="1" lang="ru-RU" sz="1900" spc="-24" strike="noStrike">
                <a:solidFill>
                  <a:srgbClr val="17a1b6"/>
                </a:solidFill>
                <a:latin typeface="Arial"/>
                <a:ea typeface="DejaVu Sans"/>
              </a:rPr>
              <a:t> </a:t>
            </a:r>
            <a:r>
              <a:rPr b="0" lang="ru-RU" sz="1900" spc="-4" strike="noStrike">
                <a:solidFill>
                  <a:srgbClr val="005e8a"/>
                </a:solidFill>
                <a:latin typeface="Arial"/>
                <a:ea typeface="DejaVu Sans"/>
              </a:rPr>
              <a:t>(Социальный</a:t>
            </a:r>
            <a:r>
              <a:rPr b="0" lang="ru-RU" sz="1900" spc="-12" strike="noStrike">
                <a:solidFill>
                  <a:srgbClr val="005e8a"/>
                </a:solidFill>
                <a:latin typeface="Arial"/>
                <a:ea typeface="DejaVu Sans"/>
              </a:rPr>
              <a:t> </a:t>
            </a:r>
            <a:r>
              <a:rPr b="0" lang="ru-RU" sz="1900" spc="-1" strike="noStrike">
                <a:solidFill>
                  <a:srgbClr val="005e8a"/>
                </a:solidFill>
                <a:latin typeface="Arial"/>
                <a:ea typeface="DejaVu Sans"/>
              </a:rPr>
              <a:t>фонд</a:t>
            </a:r>
            <a:r>
              <a:rPr b="0" lang="ru-RU" sz="1900" spc="-24" strike="noStrike">
                <a:solidFill>
                  <a:srgbClr val="005e8a"/>
                </a:solidFill>
                <a:latin typeface="Arial"/>
                <a:ea typeface="DejaVu Sans"/>
              </a:rPr>
              <a:t> </a:t>
            </a:r>
            <a:r>
              <a:rPr b="0" lang="ru-RU" sz="1900" spc="-12" strike="noStrike">
                <a:solidFill>
                  <a:srgbClr val="005e8a"/>
                </a:solidFill>
                <a:latin typeface="Arial"/>
                <a:ea typeface="DejaVu Sans"/>
              </a:rPr>
              <a:t>России)</a:t>
            </a:r>
            <a:endParaRPr b="0" lang="ru-RU" sz="1900" spc="-1" strike="noStrike">
              <a:latin typeface="Arial"/>
            </a:endParaRPr>
          </a:p>
          <a:p>
            <a:pPr marL="12600" indent="393840">
              <a:lnSpc>
                <a:spcPct val="109000"/>
              </a:lnSpc>
              <a:tabLst>
                <a:tab algn="l" pos="0"/>
              </a:tabLst>
            </a:pPr>
            <a:r>
              <a:rPr b="0" lang="ru-RU" sz="1800" spc="-1" strike="noStrike">
                <a:solidFill>
                  <a:srgbClr val="ed135c"/>
                </a:solidFill>
                <a:latin typeface="Arial"/>
                <a:ea typeface="DejaVu Sans"/>
              </a:rPr>
              <a:t>	</a:t>
            </a:r>
            <a:r>
              <a:rPr b="0" lang="ru-RU" sz="1800" spc="-1" strike="noStrike">
                <a:solidFill>
                  <a:srgbClr val="ed135c"/>
                </a:solidFill>
                <a:latin typeface="Arial"/>
                <a:ea typeface="DejaVu Sans"/>
              </a:rPr>
              <a:t>С</a:t>
            </a:r>
            <a:r>
              <a:rPr b="0" lang="ru-RU" sz="1800" spc="-137" strike="noStrike">
                <a:solidFill>
                  <a:srgbClr val="ed135c"/>
                </a:solidFill>
                <a:latin typeface="Arial"/>
                <a:ea typeface="DejaVu Sans"/>
              </a:rPr>
              <a:t> </a:t>
            </a:r>
            <a:r>
              <a:rPr b="1" lang="ru-RU" sz="2400" spc="-1" strike="noStrike">
                <a:solidFill>
                  <a:srgbClr val="ed135c"/>
                </a:solidFill>
                <a:latin typeface="Arial"/>
                <a:ea typeface="DejaVu Sans"/>
              </a:rPr>
              <a:t>1</a:t>
            </a:r>
            <a:r>
              <a:rPr b="1" lang="ru-RU" sz="2400" spc="-304" strike="noStrike">
                <a:solidFill>
                  <a:srgbClr val="ed135c"/>
                </a:solidFill>
                <a:latin typeface="Arial"/>
                <a:ea typeface="DejaVu Sans"/>
              </a:rPr>
              <a:t> </a:t>
            </a:r>
            <a:r>
              <a:rPr b="0" lang="ru-RU" sz="1800" spc="-1" strike="noStrike">
                <a:solidFill>
                  <a:srgbClr val="ed135c"/>
                </a:solidFill>
                <a:latin typeface="Arial"/>
                <a:ea typeface="DejaVu Sans"/>
              </a:rPr>
              <a:t>января</a:t>
            </a:r>
            <a:r>
              <a:rPr b="0" lang="ru-RU" sz="1800" spc="-134" strike="noStrike">
                <a:solidFill>
                  <a:srgbClr val="ed135c"/>
                </a:solidFill>
                <a:latin typeface="Arial"/>
                <a:ea typeface="DejaVu Sans"/>
              </a:rPr>
              <a:t> </a:t>
            </a:r>
            <a:r>
              <a:rPr b="1" lang="ru-RU" sz="2400" spc="-9" strike="noStrike">
                <a:solidFill>
                  <a:srgbClr val="ed135c"/>
                </a:solidFill>
                <a:latin typeface="Arial"/>
                <a:ea typeface="DejaVu Sans"/>
              </a:rPr>
              <a:t>2</a:t>
            </a:r>
            <a:r>
              <a:rPr b="1" lang="ru-RU" sz="2400" spc="-32" strike="noStrike">
                <a:solidFill>
                  <a:srgbClr val="ed135c"/>
                </a:solidFill>
                <a:latin typeface="Arial"/>
                <a:ea typeface="DejaVu Sans"/>
              </a:rPr>
              <a:t>0</a:t>
            </a:r>
            <a:r>
              <a:rPr b="1" lang="ru-RU" sz="2400" spc="-29" strike="noStrike">
                <a:solidFill>
                  <a:srgbClr val="ed135c"/>
                </a:solidFill>
                <a:latin typeface="Arial"/>
                <a:ea typeface="DejaVu Sans"/>
              </a:rPr>
              <a:t>2</a:t>
            </a:r>
            <a:r>
              <a:rPr b="1" lang="ru-RU" sz="2400" spc="-1" strike="noStrike">
                <a:solidFill>
                  <a:srgbClr val="ed135c"/>
                </a:solidFill>
                <a:latin typeface="Arial"/>
                <a:ea typeface="DejaVu Sans"/>
              </a:rPr>
              <a:t>3</a:t>
            </a:r>
            <a:r>
              <a:rPr b="1" lang="ru-RU" sz="2400" spc="-304" strike="noStrike">
                <a:solidFill>
                  <a:srgbClr val="ed135c"/>
                </a:solidFill>
                <a:latin typeface="Arial"/>
                <a:ea typeface="DejaVu Sans"/>
              </a:rPr>
              <a:t> </a:t>
            </a:r>
            <a:r>
              <a:rPr b="0" lang="ru-RU" sz="1800" spc="-1" strike="noStrike">
                <a:solidFill>
                  <a:srgbClr val="ed135c"/>
                </a:solidFill>
                <a:latin typeface="Arial"/>
                <a:ea typeface="DejaVu Sans"/>
              </a:rPr>
              <a:t>года</a:t>
            </a:r>
            <a:r>
              <a:rPr b="0" lang="ru-RU" sz="1800" spc="-137" strike="noStrike">
                <a:solidFill>
                  <a:srgbClr val="ed135c"/>
                </a:solidFill>
                <a:latin typeface="Arial"/>
                <a:ea typeface="DejaVu Sans"/>
              </a:rPr>
              <a:t> </a:t>
            </a:r>
            <a:r>
              <a:rPr b="0" lang="ru-RU" sz="1800" spc="-1" strike="noStrike">
                <a:solidFill>
                  <a:srgbClr val="000000"/>
                </a:solidFill>
                <a:latin typeface="Arial"/>
                <a:ea typeface="DejaVu Sans"/>
              </a:rPr>
              <a:t>в</a:t>
            </a:r>
            <a:r>
              <a:rPr b="0" lang="ru-RU" sz="1800" spc="-137" strike="noStrike">
                <a:solidFill>
                  <a:srgbClr val="000000"/>
                </a:solidFill>
                <a:latin typeface="Arial"/>
                <a:ea typeface="DejaVu Sans"/>
              </a:rPr>
              <a:t> Волгоградской области </a:t>
            </a:r>
            <a:r>
              <a:rPr b="0" lang="ru-RU" sz="1800" spc="-1" strike="noStrike">
                <a:solidFill>
                  <a:srgbClr val="000000"/>
                </a:solidFill>
                <a:latin typeface="Arial"/>
                <a:ea typeface="DejaVu Sans"/>
              </a:rPr>
              <a:t>в</a:t>
            </a:r>
            <a:r>
              <a:rPr b="0" lang="ru-RU" sz="1800" spc="21" strike="noStrike">
                <a:solidFill>
                  <a:srgbClr val="000000"/>
                </a:solidFill>
                <a:latin typeface="Arial"/>
                <a:ea typeface="DejaVu Sans"/>
              </a:rPr>
              <a:t>с</a:t>
            </a:r>
            <a:r>
              <a:rPr b="0" lang="ru-RU" sz="1800" spc="-1" strike="noStrike">
                <a:solidFill>
                  <a:srgbClr val="000000"/>
                </a:solidFill>
                <a:latin typeface="Arial"/>
                <a:ea typeface="DejaVu Sans"/>
              </a:rPr>
              <a:t>е го-</a:t>
            </a:r>
            <a:r>
              <a:rPr b="0" lang="ru-RU" sz="1800" spc="-134" strike="noStrike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b="0" lang="ru-RU" sz="1800" spc="-134" strike="noStrike">
                <a:solidFill>
                  <a:srgbClr val="000000"/>
                </a:solidFill>
                <a:latin typeface="Arial"/>
                <a:ea typeface="DejaVu Sans"/>
              </a:rPr>
              <a:t>	</a:t>
            </a:r>
            <a:r>
              <a:rPr b="0" lang="ru-RU" sz="1800" spc="-1" strike="noStrike">
                <a:solidFill>
                  <a:srgbClr val="000000"/>
                </a:solidFill>
                <a:latin typeface="Arial"/>
                <a:ea typeface="DejaVu Sans"/>
              </a:rPr>
              <a:t>с</a:t>
            </a:r>
            <a:r>
              <a:rPr b="0" lang="ru-RU" sz="1800" spc="-4" strike="noStrike">
                <a:solidFill>
                  <a:srgbClr val="000000"/>
                </a:solidFill>
                <a:latin typeface="Arial"/>
                <a:ea typeface="DejaVu Sans"/>
              </a:rPr>
              <a:t>у</a:t>
            </a:r>
            <a:r>
              <a:rPr b="0" lang="ru-RU" sz="1800" spc="-1" strike="noStrike">
                <a:solidFill>
                  <a:srgbClr val="000000"/>
                </a:solidFill>
                <a:latin typeface="Arial"/>
                <a:ea typeface="DejaVu Sans"/>
              </a:rPr>
              <a:t>дарственные услуги в области социального обес- </a:t>
            </a:r>
            <a:r>
              <a:rPr b="0" lang="ru-RU" sz="1800" spc="-1" strike="noStrike">
                <a:solidFill>
                  <a:srgbClr val="000000"/>
                </a:solidFill>
                <a:latin typeface="Arial"/>
                <a:ea typeface="DejaVu Sans"/>
              </a:rPr>
              <a:t>	</a:t>
            </a:r>
            <a:r>
              <a:rPr b="0" lang="ru-RU" sz="1800" spc="-1" strike="noStrike">
                <a:solidFill>
                  <a:srgbClr val="000000"/>
                </a:solidFill>
                <a:latin typeface="Arial"/>
                <a:ea typeface="DejaVu Sans"/>
              </a:rPr>
              <a:t>пече</a:t>
            </a:r>
            <a:r>
              <a:rPr b="0" lang="ru-RU" sz="1800" spc="-4" strike="noStrike">
                <a:solidFill>
                  <a:srgbClr val="000000"/>
                </a:solidFill>
                <a:latin typeface="Arial"/>
                <a:ea typeface="DejaVu Sans"/>
              </a:rPr>
              <a:t>ния, </a:t>
            </a:r>
            <a:r>
              <a:rPr b="0" lang="ru-RU" sz="1800" spc="-1" strike="noStrike">
                <a:solidFill>
                  <a:srgbClr val="000000"/>
                </a:solidFill>
                <a:latin typeface="Arial"/>
                <a:ea typeface="DejaVu Sans"/>
              </a:rPr>
              <a:t>возложенные ранее на Пенсионный фонд </a:t>
            </a:r>
            <a:endParaRPr b="0" lang="ru-RU" sz="1800" spc="-1" strike="noStrike">
              <a:latin typeface="Arial"/>
            </a:endParaRPr>
          </a:p>
          <a:p>
            <a:pPr marL="12600" indent="393840">
              <a:lnSpc>
                <a:spcPct val="109000"/>
              </a:lnSpc>
              <a:tabLst>
                <a:tab algn="l" pos="0"/>
              </a:tabLst>
            </a:pPr>
            <a:r>
              <a:rPr b="0" lang="ru-RU" sz="1800" spc="-1" strike="noStrike">
                <a:solidFill>
                  <a:srgbClr val="000000"/>
                </a:solidFill>
                <a:latin typeface="Arial"/>
                <a:ea typeface="DejaVu Sans"/>
              </a:rPr>
              <a:t>и Фонд</a:t>
            </a:r>
            <a:r>
              <a:rPr b="0" lang="ru-RU" sz="1800" spc="1" strike="noStrike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b="0" lang="ru-RU" sz="1800" spc="-1" strike="noStrike">
                <a:solidFill>
                  <a:srgbClr val="000000"/>
                </a:solidFill>
                <a:latin typeface="Arial"/>
                <a:ea typeface="DejaVu Sans"/>
              </a:rPr>
              <a:t>социального</a:t>
            </a:r>
            <a:r>
              <a:rPr b="0" lang="ru-RU" sz="1800" spc="180" strike="noStrike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b="0" lang="ru-RU" sz="1800" spc="-1" strike="noStrike">
                <a:solidFill>
                  <a:srgbClr val="000000"/>
                </a:solidFill>
                <a:latin typeface="Arial"/>
                <a:ea typeface="DejaVu Sans"/>
              </a:rPr>
              <a:t>страхования,</a:t>
            </a:r>
            <a:r>
              <a:rPr b="0" lang="ru-RU" sz="1800" spc="180" strike="noStrike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b="0" lang="ru-RU" sz="1800" spc="-4" strike="noStrike">
                <a:solidFill>
                  <a:srgbClr val="000000"/>
                </a:solidFill>
                <a:latin typeface="Arial"/>
                <a:ea typeface="DejaVu Sans"/>
              </a:rPr>
              <a:t>будут</a:t>
            </a:r>
            <a:r>
              <a:rPr b="0" lang="ru-RU" sz="1800" spc="180" strike="noStrike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b="0" lang="ru-RU" sz="1800" spc="-1" strike="noStrike">
                <a:solidFill>
                  <a:srgbClr val="000000"/>
                </a:solidFill>
                <a:latin typeface="Arial"/>
                <a:ea typeface="DejaVu Sans"/>
              </a:rPr>
              <a:t>оказываться</a:t>
            </a:r>
            <a:r>
              <a:rPr b="0" lang="ru-RU" sz="1800" spc="180" strike="noStrike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endParaRPr b="0" lang="ru-RU" sz="1800" spc="-1" strike="noStrike">
              <a:latin typeface="Arial"/>
            </a:endParaRPr>
          </a:p>
          <a:p>
            <a:pPr marL="12600" indent="393840" algn="just">
              <a:lnSpc>
                <a:spcPct val="114000"/>
              </a:lnSpc>
              <a:tabLst>
                <a:tab algn="l" pos="0"/>
              </a:tabLst>
            </a:pPr>
            <a:r>
              <a:rPr b="0" lang="ru-RU" sz="1800" spc="-1" strike="noStrike">
                <a:solidFill>
                  <a:srgbClr val="ed135c"/>
                </a:solidFill>
                <a:latin typeface="Arial"/>
                <a:ea typeface="DejaVu Sans"/>
              </a:rPr>
              <a:t>в</a:t>
            </a:r>
            <a:r>
              <a:rPr b="0" lang="ru-RU" sz="1800" spc="180" strike="noStrike">
                <a:solidFill>
                  <a:srgbClr val="ed135c"/>
                </a:solidFill>
                <a:latin typeface="Arial"/>
                <a:ea typeface="DejaVu Sans"/>
              </a:rPr>
              <a:t> </a:t>
            </a:r>
            <a:r>
              <a:rPr b="0" lang="ru-RU" sz="1800" spc="-1" strike="noStrike">
                <a:solidFill>
                  <a:srgbClr val="ed135c"/>
                </a:solidFill>
                <a:latin typeface="Arial"/>
                <a:ea typeface="DejaVu Sans"/>
              </a:rPr>
              <a:t>объединенных </a:t>
            </a:r>
            <a:r>
              <a:rPr b="0" lang="ru-RU" sz="1800" spc="1" strike="noStrike">
                <a:solidFill>
                  <a:srgbClr val="ed135c"/>
                </a:solidFill>
                <a:latin typeface="Arial"/>
                <a:ea typeface="DejaVu Sans"/>
              </a:rPr>
              <a:t>офисах</a:t>
            </a:r>
            <a:r>
              <a:rPr b="0" lang="ru-RU" sz="1800" spc="7" strike="noStrike">
                <a:solidFill>
                  <a:srgbClr val="ed135c"/>
                </a:solidFill>
                <a:latin typeface="Arial"/>
                <a:ea typeface="DejaVu Sans"/>
              </a:rPr>
              <a:t> </a:t>
            </a:r>
            <a:r>
              <a:rPr b="0" lang="ru-RU" sz="1800" spc="-1" strike="noStrike">
                <a:solidFill>
                  <a:srgbClr val="ed135c"/>
                </a:solidFill>
                <a:latin typeface="Arial"/>
                <a:ea typeface="DejaVu Sans"/>
              </a:rPr>
              <a:t>клиентского обслуживания</a:t>
            </a:r>
            <a:r>
              <a:rPr b="0" lang="ru-RU" sz="1800" spc="-1" strike="noStrike">
                <a:solidFill>
                  <a:srgbClr val="231f20"/>
                </a:solidFill>
                <a:latin typeface="Arial"/>
                <a:ea typeface="DejaVu Sans"/>
              </a:rPr>
              <a:t>.</a:t>
            </a:r>
            <a:r>
              <a:rPr b="0" lang="ru-RU" sz="1800" spc="1" strike="noStrike">
                <a:solidFill>
                  <a:srgbClr val="231f20"/>
                </a:solidFill>
                <a:latin typeface="Arial"/>
                <a:ea typeface="DejaVu Sans"/>
              </a:rPr>
              <a:t> </a:t>
            </a:r>
            <a:r>
              <a:rPr b="1" lang="ru-RU" sz="1800" spc="-12" strike="noStrike">
                <a:solidFill>
                  <a:srgbClr val="17a1b6"/>
                </a:solidFill>
                <a:latin typeface="Arial"/>
                <a:ea typeface="DejaVu Sans"/>
              </a:rPr>
              <a:t>Социального фонда России</a:t>
            </a:r>
            <a:endParaRPr b="0" lang="ru-RU" sz="1800" spc="-1" strike="noStrike">
              <a:latin typeface="Arial"/>
            </a:endParaRPr>
          </a:p>
          <a:p>
            <a:pPr marL="12600" indent="393840">
              <a:lnSpc>
                <a:spcPct val="100000"/>
              </a:lnSpc>
              <a:tabLst>
                <a:tab algn="l" pos="0"/>
              </a:tabLst>
            </a:pPr>
            <a:endParaRPr b="0" lang="ru-RU" sz="1800" spc="-1" strike="noStrike">
              <a:latin typeface="Arial"/>
            </a:endParaRPr>
          </a:p>
        </p:txBody>
      </p:sp>
      <p:sp>
        <p:nvSpPr>
          <p:cNvPr id="46" name="CustomShape 9"/>
          <p:cNvSpPr/>
          <p:nvPr/>
        </p:nvSpPr>
        <p:spPr>
          <a:xfrm>
            <a:off x="908280" y="4142160"/>
            <a:ext cx="177840" cy="1007280"/>
          </a:xfrm>
          <a:custGeom>
            <a:avLst/>
            <a:gdLst/>
            <a:ahLst/>
            <a:rect l="l" t="t" r="r" b="b"/>
            <a:pathLst>
              <a:path w="179705" h="1009014">
                <a:moveTo>
                  <a:pt x="0" y="0"/>
                </a:moveTo>
                <a:lnTo>
                  <a:pt x="0" y="1008634"/>
                </a:lnTo>
                <a:lnTo>
                  <a:pt x="179095" y="502945"/>
                </a:lnTo>
                <a:lnTo>
                  <a:pt x="0" y="0"/>
                </a:lnTo>
                <a:close/>
              </a:path>
            </a:pathLst>
          </a:custGeom>
          <a:solidFill>
            <a:srgbClr val="0eacbd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437</TotalTime>
  <Application>LibreOffice/6.4.7.2$Linux_X86_64 LibreOffice_project/72d9d5113b23a0ed474720f9d366fcde9a2744dd</Application>
  <Paragraphs>6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2022-10-25T11:50:56Z</dcterms:created>
  <dc:creator>administrator</dc:creator>
  <dc:description/>
  <dc:language>ru-RU</dc:language>
  <cp:lastModifiedBy/>
  <cp:lastPrinted>2022-11-14T15:46:54Z</cp:lastPrinted>
  <dcterms:modified xsi:type="dcterms:W3CDTF">2022-11-14T15:49:00Z</dcterms:modified>
  <cp:revision>23</cp:revision>
  <dc:subject/>
  <dc:title>ВНИМАНИЕ!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12.0000</vt:lpwstr>
  </property>
  <property fmtid="{D5CDD505-2E9C-101B-9397-08002B2CF9AE}" pid="3" name="Created">
    <vt:filetime>2022-10-25T00:00:00Z</vt:filetime>
  </property>
  <property fmtid="{D5CDD505-2E9C-101B-9397-08002B2CF9AE}" pid="4" name="Creator">
    <vt:lpwstr>Adobe InDesign 16.1 (Macintosh)</vt:lpwstr>
  </property>
  <property fmtid="{D5CDD505-2E9C-101B-9397-08002B2CF9AE}" pid="5" name="HiddenSlides">
    <vt:i4>0</vt:i4>
  </property>
  <property fmtid="{D5CDD505-2E9C-101B-9397-08002B2CF9AE}" pid="6" name="HyperlinksChanged">
    <vt:bool>0</vt:bool>
  </property>
  <property fmtid="{D5CDD505-2E9C-101B-9397-08002B2CF9AE}" pid="7" name="LastSaved">
    <vt:filetime>2022-10-25T00:00:00Z</vt:filetime>
  </property>
  <property fmtid="{D5CDD505-2E9C-101B-9397-08002B2CF9AE}" pid="8" name="LinksUpToDate">
    <vt:bool>0</vt:bool>
  </property>
  <property fmtid="{D5CDD505-2E9C-101B-9397-08002B2CF9AE}" pid="9" name="MMClips">
    <vt:i4>0</vt:i4>
  </property>
  <property fmtid="{D5CDD505-2E9C-101B-9397-08002B2CF9AE}" pid="10" name="Notes">
    <vt:i4>0</vt:i4>
  </property>
  <property fmtid="{D5CDD505-2E9C-101B-9397-08002B2CF9AE}" pid="11" name="PresentationFormat">
    <vt:lpwstr>Произвольный</vt:lpwstr>
  </property>
  <property fmtid="{D5CDD505-2E9C-101B-9397-08002B2CF9AE}" pid="12" name="ScaleCrop">
    <vt:bool>0</vt:bool>
  </property>
  <property fmtid="{D5CDD505-2E9C-101B-9397-08002B2CF9AE}" pid="13" name="ShareDoc">
    <vt:bool>0</vt:bool>
  </property>
  <property fmtid="{D5CDD505-2E9C-101B-9397-08002B2CF9AE}" pid="14" name="Slides">
    <vt:i4>1</vt:i4>
  </property>
</Properties>
</file>